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8" r:id="rId2"/>
    <p:sldMasterId id="2147483670" r:id="rId3"/>
    <p:sldMasterId id="2147483666" r:id="rId4"/>
  </p:sldMasterIdLst>
  <p:notesMasterIdLst>
    <p:notesMasterId r:id="rId14"/>
  </p:notesMasterIdLst>
  <p:handoutMasterIdLst>
    <p:handoutMasterId r:id="rId15"/>
  </p:handoutMasterIdLst>
  <p:sldIdLst>
    <p:sldId id="278" r:id="rId5"/>
    <p:sldId id="423" r:id="rId6"/>
    <p:sldId id="422" r:id="rId7"/>
    <p:sldId id="431" r:id="rId8"/>
    <p:sldId id="435" r:id="rId9"/>
    <p:sldId id="433" r:id="rId10"/>
    <p:sldId id="434" r:id="rId11"/>
    <p:sldId id="438" r:id="rId12"/>
    <p:sldId id="259" r:id="rId13"/>
  </p:sldIdLst>
  <p:sldSz cx="12195175" cy="6859588"/>
  <p:notesSz cx="6858000" cy="9144000"/>
  <p:defaultTextStyle>
    <a:defPPr>
      <a:defRPr lang="zh-CN"/>
    </a:defPPr>
    <a:lvl1pPr marL="0" algn="l" defTabSz="121927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6" algn="l" defTabSz="121927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72" algn="l" defTabSz="121927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908" algn="l" defTabSz="121927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45" algn="l" defTabSz="121927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80" algn="l" defTabSz="121927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816" algn="l" defTabSz="121927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52" algn="l" defTabSz="121927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87" algn="l" defTabSz="121927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6" userDrawn="1">
          <p15:clr>
            <a:srgbClr val="A4A3A4"/>
          </p15:clr>
        </p15:guide>
        <p15:guide id="2" orient="horz" pos="104" userDrawn="1">
          <p15:clr>
            <a:srgbClr val="A4A3A4"/>
          </p15:clr>
        </p15:guide>
        <p15:guide id="3" orient="horz" pos="3976" userDrawn="1">
          <p15:clr>
            <a:srgbClr val="A4A3A4"/>
          </p15:clr>
        </p15:guide>
        <p15:guide id="4" orient="horz" pos="952" userDrawn="1">
          <p15:clr>
            <a:srgbClr val="A4A3A4"/>
          </p15:clr>
        </p15:guide>
        <p15:guide id="5" pos="367" userDrawn="1">
          <p15:clr>
            <a:srgbClr val="A4A3A4"/>
          </p15:clr>
        </p15:guide>
        <p15:guide id="6" pos="7335" userDrawn="1">
          <p15:clr>
            <a:srgbClr val="A4A3A4"/>
          </p15:clr>
        </p15:guide>
        <p15:guide id="7" orient="horz" pos="1299" userDrawn="1">
          <p15:clr>
            <a:srgbClr val="A4A3A4"/>
          </p15:clr>
        </p15:guide>
        <p15:guide id="8" orient="horz" pos="1525" userDrawn="1">
          <p15:clr>
            <a:srgbClr val="A4A3A4"/>
          </p15:clr>
        </p15:guide>
        <p15:guide id="9" orient="horz" pos="2614" userDrawn="1">
          <p15:clr>
            <a:srgbClr val="A4A3A4"/>
          </p15:clr>
        </p15:guide>
        <p15:guide id="10" orient="horz" pos="3612" userDrawn="1">
          <p15:clr>
            <a:srgbClr val="A4A3A4"/>
          </p15:clr>
        </p15:guide>
        <p15:guide id="11" pos="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6FA"/>
    <a:srgbClr val="F66F6A"/>
    <a:srgbClr val="D3DDF6"/>
    <a:srgbClr val="415463"/>
    <a:srgbClr val="D9E3FC"/>
    <a:srgbClr val="202A4C"/>
    <a:srgbClr val="84D0A2"/>
    <a:srgbClr val="F7A655"/>
    <a:srgbClr val="FFDF4F"/>
    <a:srgbClr val="15B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0" autoAdjust="0"/>
    <p:restoredTop sz="94718" autoAdjust="0"/>
  </p:normalViewPr>
  <p:slideViewPr>
    <p:cSldViewPr snapToObjects="1">
      <p:cViewPr varScale="1">
        <p:scale>
          <a:sx n="116" d="100"/>
          <a:sy n="116" d="100"/>
        </p:scale>
        <p:origin x="384" y="132"/>
      </p:cViewPr>
      <p:guideLst>
        <p:guide orient="horz" pos="776"/>
        <p:guide orient="horz" pos="104"/>
        <p:guide orient="horz" pos="3976"/>
        <p:guide orient="horz" pos="952"/>
        <p:guide pos="367"/>
        <p:guide pos="7335"/>
        <p:guide orient="horz" pos="1299"/>
        <p:guide orient="horz" pos="1525"/>
        <p:guide orient="horz" pos="2614"/>
        <p:guide orient="horz" pos="3612"/>
        <p:guide pos="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9" d="100"/>
          <a:sy n="89" d="100"/>
        </p:scale>
        <p:origin x="38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37AC6-CD63-43A6-A8AF-DA6897023C72}" type="datetimeFigureOut">
              <a:rPr lang="zh-CN" altLang="en-US" smtClean="0"/>
              <a:pPr/>
              <a:t>2019/2/11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B85BE-7573-414C-BEC9-C51CBD1DD4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803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1D858-BC27-4B03-A8F8-E5EA7A5BEA63}" type="datetimeFigureOut">
              <a:rPr lang="zh-CN" altLang="en-US" smtClean="0"/>
              <a:pPr/>
              <a:t>2019/2/11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43EFC-2291-4B94-A734-3FF0397C02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8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2972" y="1793935"/>
            <a:ext cx="6912768" cy="1571842"/>
          </a:xfrm>
        </p:spPr>
        <p:txBody>
          <a:bodyPr/>
          <a:lstStyle>
            <a:lvl1pPr>
              <a:defRPr sz="48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Headline in Arial Regular 54 point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1" hasCustomPrompt="1"/>
          </p:nvPr>
        </p:nvSpPr>
        <p:spPr>
          <a:xfrm>
            <a:off x="552971" y="3641734"/>
            <a:ext cx="4153688" cy="461665"/>
          </a:xfrm>
          <a:prstGeom prst="rect">
            <a:avLst/>
          </a:prstGeom>
        </p:spPr>
        <p:txBody>
          <a:bodyPr/>
          <a:lstStyle>
            <a:lvl1pPr marL="342969" marR="0" indent="-3429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42969" marR="0" lvl="0" indent="-3429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/>
            </a:pPr>
            <a:r>
              <a:rPr lang="en-US" altLang="zh-CN" dirty="0"/>
              <a:t>Department 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34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408955" y="333450"/>
            <a:ext cx="11305256" cy="546847"/>
          </a:xfrm>
        </p:spPr>
        <p:txBody>
          <a:bodyPr>
            <a:normAutofit/>
          </a:bodyPr>
          <a:lstStyle>
            <a:lvl1pPr marL="0" marR="0" indent="0" algn="l" defTabSz="12194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zh-CN" dirty="0"/>
              <a:t>Slide Title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08955" y="1197546"/>
            <a:ext cx="11305256" cy="4608512"/>
          </a:xfrm>
        </p:spPr>
        <p:txBody>
          <a:bodyPr>
            <a:normAutofit/>
          </a:bodyPr>
          <a:lstStyle>
            <a:lvl1pPr marL="0" marR="0" indent="0" algn="l" defTabSz="12194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609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Headline in Arial Regular 24 - 32 point</a:t>
            </a:r>
          </a:p>
        </p:txBody>
      </p:sp>
    </p:spTree>
    <p:extLst>
      <p:ext uri="{BB962C8B-B14F-4D97-AF65-F5344CB8AC3E}">
        <p14:creationId xmlns:p14="http://schemas.microsoft.com/office/powerpoint/2010/main" val="152912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08159" y="326720"/>
            <a:ext cx="11378060" cy="583790"/>
          </a:xfrm>
        </p:spPr>
        <p:txBody>
          <a:bodyPr>
            <a:noAutofit/>
          </a:bodyPr>
          <a:lstStyle>
            <a:lvl1pPr marL="0" marR="0" indent="0" algn="l" defTabSz="12194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32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08159" y="1269555"/>
            <a:ext cx="11378060" cy="5032758"/>
          </a:xfrm>
        </p:spPr>
        <p:txBody>
          <a:bodyPr>
            <a:normAutofit/>
          </a:bodyPr>
          <a:lstStyle>
            <a:lvl1pPr marL="0" marR="0" indent="0" algn="l" defTabSz="12194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24 point </a:t>
            </a:r>
          </a:p>
        </p:txBody>
      </p:sp>
      <p:sp>
        <p:nvSpPr>
          <p:cNvPr id="26" name="Rectangle 5"/>
          <p:cNvSpPr>
            <a:spLocks noChangeArrowheads="1"/>
          </p:cNvSpPr>
          <p:nvPr userDrawn="1"/>
        </p:nvSpPr>
        <p:spPr bwMode="auto">
          <a:xfrm>
            <a:off x="2309233" y="-386308"/>
            <a:ext cx="321822" cy="325735"/>
          </a:xfrm>
          <a:prstGeom prst="rect">
            <a:avLst/>
          </a:prstGeom>
          <a:solidFill>
            <a:srgbClr val="F66F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6"/>
          <p:cNvSpPr>
            <a:spLocks noChangeArrowheads="1"/>
          </p:cNvSpPr>
          <p:nvPr userDrawn="1"/>
        </p:nvSpPr>
        <p:spPr bwMode="auto">
          <a:xfrm>
            <a:off x="2686676" y="-386308"/>
            <a:ext cx="323779" cy="325735"/>
          </a:xfrm>
          <a:prstGeom prst="rect">
            <a:avLst/>
          </a:prstGeom>
          <a:solidFill>
            <a:srgbClr val="15B0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Rectangle 7"/>
          <p:cNvSpPr>
            <a:spLocks noChangeArrowheads="1"/>
          </p:cNvSpPr>
          <p:nvPr userDrawn="1"/>
        </p:nvSpPr>
        <p:spPr bwMode="auto">
          <a:xfrm>
            <a:off x="3413791" y="-386308"/>
            <a:ext cx="321822" cy="325735"/>
          </a:xfrm>
          <a:prstGeom prst="rect">
            <a:avLst/>
          </a:prstGeom>
          <a:solidFill>
            <a:srgbClr val="F7A6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8"/>
          <p:cNvSpPr>
            <a:spLocks noChangeArrowheads="1"/>
          </p:cNvSpPr>
          <p:nvPr userDrawn="1"/>
        </p:nvSpPr>
        <p:spPr bwMode="auto">
          <a:xfrm>
            <a:off x="3791235" y="-386308"/>
            <a:ext cx="323779" cy="325735"/>
          </a:xfrm>
          <a:prstGeom prst="rect">
            <a:avLst/>
          </a:prstGeom>
          <a:solidFill>
            <a:srgbClr val="59C8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9"/>
          <p:cNvSpPr>
            <a:spLocks noChangeArrowheads="1"/>
          </p:cNvSpPr>
          <p:nvPr userDrawn="1"/>
        </p:nvSpPr>
        <p:spPr bwMode="auto">
          <a:xfrm>
            <a:off x="4170635" y="-386308"/>
            <a:ext cx="322800" cy="325735"/>
          </a:xfrm>
          <a:prstGeom prst="rect">
            <a:avLst/>
          </a:prstGeom>
          <a:solidFill>
            <a:srgbClr val="FFD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10"/>
          <p:cNvSpPr>
            <a:spLocks noChangeArrowheads="1"/>
          </p:cNvSpPr>
          <p:nvPr userDrawn="1"/>
        </p:nvSpPr>
        <p:spPr bwMode="auto">
          <a:xfrm>
            <a:off x="4549056" y="-386308"/>
            <a:ext cx="323779" cy="325735"/>
          </a:xfrm>
          <a:prstGeom prst="rect">
            <a:avLst/>
          </a:prstGeom>
          <a:solidFill>
            <a:srgbClr val="84D0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Rectangle 5"/>
          <p:cNvSpPr>
            <a:spLocks noChangeArrowheads="1"/>
          </p:cNvSpPr>
          <p:nvPr userDrawn="1"/>
        </p:nvSpPr>
        <p:spPr bwMode="auto">
          <a:xfrm>
            <a:off x="7699" y="-386308"/>
            <a:ext cx="321822" cy="325735"/>
          </a:xfrm>
          <a:prstGeom prst="rect">
            <a:avLst/>
          </a:prstGeom>
          <a:solidFill>
            <a:srgbClr val="415463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Rectangle 5"/>
          <p:cNvSpPr>
            <a:spLocks noChangeArrowheads="1"/>
          </p:cNvSpPr>
          <p:nvPr userDrawn="1"/>
        </p:nvSpPr>
        <p:spPr bwMode="auto">
          <a:xfrm>
            <a:off x="385143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5"/>
          <p:cNvSpPr>
            <a:spLocks noChangeArrowheads="1"/>
          </p:cNvSpPr>
          <p:nvPr userDrawn="1"/>
        </p:nvSpPr>
        <p:spPr bwMode="auto">
          <a:xfrm>
            <a:off x="762586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92980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基础配色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2208540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强调色一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3340336" y="-69661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7755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强调色二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Rectangle 5"/>
          <p:cNvSpPr>
            <a:spLocks noChangeArrowheads="1"/>
          </p:cNvSpPr>
          <p:nvPr userDrawn="1"/>
        </p:nvSpPr>
        <p:spPr bwMode="auto">
          <a:xfrm>
            <a:off x="1149850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9" name="Rectangle 5"/>
          <p:cNvSpPr>
            <a:spLocks noChangeArrowheads="1"/>
          </p:cNvSpPr>
          <p:nvPr userDrawn="1"/>
        </p:nvSpPr>
        <p:spPr bwMode="auto">
          <a:xfrm>
            <a:off x="1527293" y="-386308"/>
            <a:ext cx="321822" cy="325735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114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91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C1EAFEE8-4C75-E241-9A31-F4F48C0BD2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" y="0"/>
            <a:ext cx="12193467" cy="6859588"/>
          </a:xfrm>
          <a:prstGeom prst="rect">
            <a:avLst/>
          </a:prstGeom>
        </p:spPr>
      </p:pic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1370" y="1701602"/>
            <a:ext cx="7250029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800" rIns="91440" bIns="4680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dirty="0"/>
              <a:t>Headline in Arial Regular 48 point</a:t>
            </a:r>
            <a:endParaRPr lang="zh-CN" altLang="en-US" dirty="0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2971" y="3573810"/>
            <a:ext cx="45857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69" marR="0" lvl="0" indent="-342969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/>
            </a:pPr>
            <a:r>
              <a:rPr lang="en-US" altLang="zh-CN" dirty="0"/>
              <a:t>Department 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07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advClick="0" advTm="8000">
    <p:fade thruBlk="1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lang="zh-CN" altLang="en-US" sz="4800" b="0" dirty="0">
          <a:solidFill>
            <a:schemeClr val="tx1">
              <a:lumMod val="95000"/>
              <a:lumOff val="5000"/>
            </a:schemeClr>
          </a:solidFill>
          <a:latin typeface="+mj-lt"/>
          <a:ea typeface="Arial Unicode MS" panose="020B0604020202020204" pitchFamily="34" charset="-122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1" b="1">
          <a:solidFill>
            <a:schemeClr val="bg1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1" b="1">
          <a:solidFill>
            <a:schemeClr val="bg1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1" b="1">
          <a:solidFill>
            <a:schemeClr val="bg1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1" b="1">
          <a:solidFill>
            <a:schemeClr val="bg1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91" algn="l" rtl="0" eaLnBrk="1" fontAlgn="base" hangingPunct="1">
        <a:spcBef>
          <a:spcPct val="0"/>
        </a:spcBef>
        <a:spcAft>
          <a:spcPct val="0"/>
        </a:spcAft>
        <a:defRPr sz="3201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583" algn="l" rtl="0" eaLnBrk="1" fontAlgn="base" hangingPunct="1">
        <a:spcBef>
          <a:spcPct val="0"/>
        </a:spcBef>
        <a:spcAft>
          <a:spcPct val="0"/>
        </a:spcAft>
        <a:defRPr sz="3201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874" algn="l" rtl="0" eaLnBrk="1" fontAlgn="base" hangingPunct="1">
        <a:spcBef>
          <a:spcPct val="0"/>
        </a:spcBef>
        <a:spcAft>
          <a:spcPct val="0"/>
        </a:spcAft>
        <a:defRPr sz="3201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9166" algn="l" rtl="0" eaLnBrk="1" fontAlgn="base" hangingPunct="1">
        <a:spcBef>
          <a:spcPct val="0"/>
        </a:spcBef>
        <a:spcAft>
          <a:spcPct val="0"/>
        </a:spcAft>
        <a:defRPr sz="3201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69" marR="0" indent="-342969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990000"/>
        </a:buClr>
        <a:buSzTx/>
        <a:buFontTx/>
        <a:buNone/>
        <a:tabLst/>
        <a:defRPr sz="2400" b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Arial" panose="020B0604020202020204" pitchFamily="34" charset="0"/>
        </a:defRPr>
      </a:lvl1pPr>
      <a:lvl2pPr marL="743099" indent="-285807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›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rtl="0" eaLnBrk="1" fontAlgn="base" hangingPunct="1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F28E747-455B-3B49-9DE0-4C2680CBCA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" y="0"/>
            <a:ext cx="12193467" cy="685958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08955" y="320342"/>
            <a:ext cx="11176462" cy="592806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8955" y="1341562"/>
            <a:ext cx="11176462" cy="4752240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8955" y="6380385"/>
            <a:ext cx="2845541" cy="366267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/>
              <a:pPr/>
              <a:t>2019/2/11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66283" y="6374903"/>
            <a:ext cx="3861805" cy="366267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6" y="6357824"/>
            <a:ext cx="2845541" cy="366267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11842256" y="6350438"/>
            <a:ext cx="328279" cy="42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8112" eaLnBrk="0" hangingPunct="0">
              <a:lnSpc>
                <a:spcPct val="85000"/>
              </a:lnSpc>
              <a:buClrTx/>
              <a:buFontTx/>
              <a:buNone/>
            </a:pPr>
            <a:endParaRPr lang="de-DE" sz="1300" b="0" dirty="0">
              <a:solidFill>
                <a:schemeClr val="tx1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8112" eaLnBrk="0" hangingPunct="0">
              <a:lnSpc>
                <a:spcPct val="85000"/>
              </a:lnSpc>
              <a:buClrTx/>
              <a:buFontTx/>
              <a:buNone/>
            </a:pPr>
            <a:fld id="{E68EC476-442B-4BB7-9603-F1440C241F3D}" type="slidenum">
              <a:rPr lang="de-DE" sz="900" b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988112" eaLnBrk="0" hangingPunct="0">
                <a:lnSpc>
                  <a:spcPct val="85000"/>
                </a:lnSpc>
                <a:buClrTx/>
                <a:buFontTx/>
                <a:buNone/>
              </a:pPr>
              <a:t>‹#›</a:t>
            </a:fld>
            <a:endParaRPr lang="en-GB" sz="9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08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219444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85A371F5-A752-BB41-BED2-B2462DDE56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" y="0"/>
            <a:ext cx="12193467" cy="685958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09077" y="388716"/>
            <a:ext cx="11176340" cy="592806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8955" y="1341562"/>
            <a:ext cx="11176462" cy="4715291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8955" y="6357824"/>
            <a:ext cx="2845541" cy="366267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/>
              <a:pPr/>
              <a:t>2019/2/11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66283" y="6357824"/>
            <a:ext cx="3861805" cy="366267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6" y="6357824"/>
            <a:ext cx="2845541" cy="366267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2256" y="6350438"/>
            <a:ext cx="328279" cy="42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8112" eaLnBrk="0" hangingPunct="0">
              <a:lnSpc>
                <a:spcPct val="85000"/>
              </a:lnSpc>
              <a:buClrTx/>
              <a:buFontTx/>
              <a:buNone/>
            </a:pPr>
            <a:endParaRPr lang="de-DE" sz="1300" b="0" dirty="0">
              <a:solidFill>
                <a:schemeClr val="tx1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8112" eaLnBrk="0" hangingPunct="0">
              <a:lnSpc>
                <a:spcPct val="85000"/>
              </a:lnSpc>
              <a:buClrTx/>
              <a:buFontTx/>
              <a:buNone/>
            </a:pPr>
            <a:fld id="{E68EC476-442B-4BB7-9603-F1440C241F3D}" type="slidenum">
              <a:rPr lang="de-DE" sz="900" b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988112" eaLnBrk="0" hangingPunct="0">
                <a:lnSpc>
                  <a:spcPct val="85000"/>
                </a:lnSpc>
                <a:buClrTx/>
                <a:buFontTx/>
                <a:buNone/>
              </a:pPr>
              <a:t>‹#›</a:t>
            </a:fld>
            <a:endParaRPr lang="en-GB" sz="9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6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1219444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8579839-2BC2-7C42-8216-DD034F7E7D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" y="0"/>
            <a:ext cx="12193467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624979" y="1891784"/>
            <a:ext cx="7490717" cy="833178"/>
          </a:xfrm>
        </p:spPr>
        <p:txBody>
          <a:bodyPr/>
          <a:lstStyle/>
          <a:p>
            <a:r>
              <a:rPr lang="en-US" altLang="zh-CN" dirty="0" smtClean="0">
                <a:solidFill>
                  <a:srgbClr val="202A4C"/>
                </a:solidFill>
              </a:rPr>
              <a:t>21</a:t>
            </a:r>
            <a:r>
              <a:rPr lang="zh-CN" altLang="en-US" dirty="0" smtClean="0">
                <a:solidFill>
                  <a:srgbClr val="202A4C"/>
                </a:solidFill>
              </a:rPr>
              <a:t>天微服务实战</a:t>
            </a:r>
            <a:r>
              <a:rPr lang="zh-CN" altLang="en-US" dirty="0">
                <a:solidFill>
                  <a:srgbClr val="202A4C"/>
                </a:solidFill>
              </a:rPr>
              <a:t>营</a:t>
            </a:r>
          </a:p>
        </p:txBody>
      </p:sp>
      <p:sp>
        <p:nvSpPr>
          <p:cNvPr id="11" name="副标题 10"/>
          <p:cNvSpPr>
            <a:spLocks noGrp="1"/>
          </p:cNvSpPr>
          <p:nvPr>
            <p:ph type="subTitle" idx="11"/>
          </p:nvPr>
        </p:nvSpPr>
        <p:spPr>
          <a:xfrm>
            <a:off x="624979" y="3053006"/>
            <a:ext cx="6840760" cy="448795"/>
          </a:xfrm>
        </p:spPr>
        <p:txBody>
          <a:bodyPr/>
          <a:lstStyle/>
          <a:p>
            <a:r>
              <a:rPr lang="zh-CN" altLang="en-US" dirty="0">
                <a:solidFill>
                  <a:srgbClr val="202A4C"/>
                </a:solidFill>
              </a:rPr>
              <a:t>华为云</a:t>
            </a:r>
            <a:r>
              <a:rPr lang="en" altLang="zh-CN" dirty="0">
                <a:solidFill>
                  <a:srgbClr val="202A4C"/>
                </a:solidFill>
              </a:rPr>
              <a:t>DevCloud &amp; </a:t>
            </a:r>
            <a:r>
              <a:rPr lang="en-US" altLang="zh-CN" dirty="0" smtClean="0">
                <a:solidFill>
                  <a:srgbClr val="202A4C"/>
                </a:solidFill>
              </a:rPr>
              <a:t>ServiceStage</a:t>
            </a:r>
            <a:r>
              <a:rPr lang="zh-CN" altLang="en-US" dirty="0" smtClean="0">
                <a:solidFill>
                  <a:srgbClr val="202A4C"/>
                </a:solidFill>
              </a:rPr>
              <a:t>服务</a:t>
            </a:r>
            <a:r>
              <a:rPr lang="zh-CN" altLang="en-US" dirty="0">
                <a:solidFill>
                  <a:srgbClr val="202A4C"/>
                </a:solidFill>
              </a:rPr>
              <a:t>联合出品</a:t>
            </a:r>
          </a:p>
        </p:txBody>
      </p:sp>
    </p:spTree>
    <p:extLst>
      <p:ext uri="{BB962C8B-B14F-4D97-AF65-F5344CB8AC3E}">
        <p14:creationId xmlns:p14="http://schemas.microsoft.com/office/powerpoint/2010/main" val="58771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466412C-EAE0-464D-B3B7-20CF72C6F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rgbClr val="202A4C"/>
                </a:solidFill>
              </a:rPr>
              <a:t>DAY20 </a:t>
            </a:r>
            <a:r>
              <a:rPr kumimoji="1" lang="zh-CN" altLang="en-US" b="1" dirty="0">
                <a:solidFill>
                  <a:srgbClr val="202A4C"/>
                </a:solidFill>
              </a:rPr>
              <a:t>微服务应用运维之应用</a:t>
            </a:r>
            <a:r>
              <a:rPr kumimoji="1" lang="zh-CN" altLang="en-US" b="1" dirty="0" smtClean="0">
                <a:solidFill>
                  <a:srgbClr val="202A4C"/>
                </a:solidFill>
              </a:rPr>
              <a:t>监控</a:t>
            </a:r>
            <a:endParaRPr kumimoji="1" lang="zh-CN" altLang="en-US" b="1" dirty="0">
              <a:solidFill>
                <a:srgbClr val="202A4C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F8326742-EE40-D945-9541-949B14201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171" y="1989634"/>
            <a:ext cx="7992888" cy="333231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云化场景下</a:t>
            </a:r>
            <a:r>
              <a:rPr kumimoji="1" lang="zh-CN" altLang="en-US" sz="1800" b="1" dirty="0" smtClean="0">
                <a:solidFill>
                  <a:srgbClr val="202A4C"/>
                </a:solidFill>
                <a:latin typeface="+mn-ea"/>
              </a:rPr>
              <a:t>分布式应用</a:t>
            </a: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的运维</a:t>
            </a:r>
            <a:r>
              <a:rPr kumimoji="1" lang="zh-CN" altLang="en-US" sz="1800" b="1" dirty="0" smtClean="0">
                <a:solidFill>
                  <a:srgbClr val="202A4C"/>
                </a:solidFill>
                <a:latin typeface="+mn-ea"/>
              </a:rPr>
              <a:t>挑战</a:t>
            </a:r>
            <a:endParaRPr kumimoji="1" lang="en-US" altLang="zh-CN" sz="1800" b="1" dirty="0" smtClean="0">
              <a:solidFill>
                <a:srgbClr val="202A4C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云化场景下应用的统一运维监控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全链路监控：覆盖从</a:t>
            </a:r>
            <a:r>
              <a:rPr kumimoji="1" lang="en-US" altLang="zh-CN" sz="1800" b="1" dirty="0">
                <a:solidFill>
                  <a:srgbClr val="202A4C"/>
                </a:solidFill>
                <a:latin typeface="+mn-ea"/>
              </a:rPr>
              <a:t>Browser</a:t>
            </a: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与</a:t>
            </a:r>
            <a:r>
              <a:rPr kumimoji="1" lang="en-US" altLang="zh-CN" sz="1800" b="1" dirty="0">
                <a:solidFill>
                  <a:srgbClr val="202A4C"/>
                </a:solidFill>
                <a:latin typeface="+mn-ea"/>
              </a:rPr>
              <a:t>Mobile</a:t>
            </a: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端侧到数据中心全链路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应用拓扑分析：应用关系与异常一目了然、故障下钻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业务会话监控：监控每笔交易的</a:t>
            </a:r>
            <a:r>
              <a:rPr kumimoji="1" lang="en-US" altLang="zh-CN" sz="1800" b="1" dirty="0">
                <a:solidFill>
                  <a:srgbClr val="202A4C"/>
                </a:solidFill>
                <a:latin typeface="+mn-ea"/>
              </a:rPr>
              <a:t>KPI</a:t>
            </a: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数据，提升用户体验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solidFill>
                  <a:srgbClr val="202A4C"/>
                </a:solidFill>
                <a:latin typeface="+mn-ea"/>
              </a:rPr>
              <a:t>非侵入式数据采集：一键式采集部署，用户无感知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0416" y="1197546"/>
            <a:ext cx="103335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/>
              <a:t>本节介绍的内容主要包括：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874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82587" y="1059495"/>
            <a:ext cx="11352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比传统的开发运维模式，云化场景下的分布式微服务应用关系更为复杂，随着应用复杂度的不断提升、用户数量的不断增加，海量业务下如何保障应用正常、如何快速完成问题定位、如何快速找到性能瓶颈，已经成为应用运维的巨大挑战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>
            <a:extLst>
              <a:ext uri="{FF2B5EF4-FFF2-40B4-BE49-F238E27FC236}">
                <a16:creationId xmlns="" xmlns:a16="http://schemas.microsoft.com/office/drawing/2014/main" id="{4466412C-EAE0-464D-B3B7-20CF72C6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59" y="326720"/>
            <a:ext cx="11378060" cy="583790"/>
          </a:xfrm>
        </p:spPr>
        <p:txBody>
          <a:bodyPr/>
          <a:lstStyle/>
          <a:p>
            <a:r>
              <a:rPr kumimoji="1" lang="zh-CN" altLang="en-US" b="1" dirty="0" smtClean="0">
                <a:solidFill>
                  <a:srgbClr val="202A4C"/>
                </a:solidFill>
              </a:rPr>
              <a:t>云化场景下分布式应用的运维挑战</a:t>
            </a:r>
            <a:endParaRPr kumimoji="1" lang="zh-CN" altLang="en-US" b="1" dirty="0">
              <a:solidFill>
                <a:srgbClr val="202A4C"/>
              </a:solidFill>
            </a:endParaRPr>
          </a:p>
        </p:txBody>
      </p:sp>
      <p:sp>
        <p:nvSpPr>
          <p:cNvPr id="35" name="AutoShape 4"/>
          <p:cNvSpPr>
            <a:spLocks noChangeArrowheads="1"/>
          </p:cNvSpPr>
          <p:nvPr/>
        </p:nvSpPr>
        <p:spPr bwMode="auto">
          <a:xfrm>
            <a:off x="2896028" y="4161437"/>
            <a:ext cx="1401359" cy="174764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89CB0">
                  <a:alpha val="59000"/>
                </a:srgbClr>
              </a:gs>
              <a:gs pos="84000">
                <a:srgbClr val="089CB0">
                  <a:alpha val="13000"/>
                </a:srgbClr>
              </a:gs>
            </a:gsLst>
            <a:lin ang="5400000" scaled="0"/>
          </a:gradFill>
          <a:ln>
            <a:noFill/>
            <a:headEnd/>
            <a:tailEnd/>
          </a:ln>
          <a:effectLst>
            <a:softEdge rad="25400"/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6842" tIns="8423" rIns="16842" bIns="8423" anchor="ctr" anchorCtr="0">
            <a:noAutofit/>
          </a:bodyPr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617867" y="3468939"/>
            <a:ext cx="28803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lang="en-US" altLang="zh-CN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1. </a:t>
            </a:r>
            <a:r>
              <a:rPr lang="zh-CN" altLang="en-US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微</a:t>
            </a:r>
            <a:r>
              <a:rPr lang="zh-CN" altLang="en-US" sz="1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服务依赖关系能否</a:t>
            </a:r>
            <a:r>
              <a:rPr lang="zh-CN" altLang="en-US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可视化？</a:t>
            </a:r>
            <a:endParaRPr lang="en-US" altLang="zh-CN" sz="1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  <a:buSzPct val="80000"/>
            </a:pPr>
            <a:r>
              <a:rPr lang="en-US" altLang="zh-CN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2. </a:t>
            </a:r>
            <a:r>
              <a:rPr lang="zh-CN" altLang="en-US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最终用户体验如何？</a:t>
            </a:r>
            <a:endParaRPr lang="en-US" altLang="zh-CN" sz="1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  <a:buSzPct val="80000"/>
            </a:pPr>
            <a:r>
              <a:rPr lang="en-US" altLang="zh-CN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3. </a:t>
            </a:r>
            <a:r>
              <a:rPr lang="zh-CN" altLang="en-US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问题如何</a:t>
            </a:r>
            <a:r>
              <a:rPr lang="zh-CN" altLang="en-US" sz="1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快速</a:t>
            </a:r>
            <a:r>
              <a:rPr lang="zh-CN" altLang="en-US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追踪？</a:t>
            </a:r>
            <a:endParaRPr lang="en-US" altLang="zh-CN" sz="14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  <a:buSzPct val="80000"/>
            </a:pPr>
            <a:r>
              <a:rPr lang="en-US" altLang="zh-CN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4. </a:t>
            </a:r>
            <a:r>
              <a:rPr lang="zh-CN" altLang="en-US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散落的日志无法关联分析？</a:t>
            </a:r>
            <a:endParaRPr lang="zh-CN" altLang="en-US" sz="1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77666" y="203947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129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传统运维模式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041623" y="2039477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129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 smtClean="0">
                <a:solidFill>
                  <a:srgbClr val="0070C0"/>
                </a:solidFill>
                <a:latin typeface="微软雅黑" pitchFamily="34" charset="-122"/>
                <a:ea typeface="微软雅黑" panose="020B0503020204020204" pitchFamily="34" charset="-122"/>
                <a:cs typeface="Arial" pitchFamily="34" charset="0"/>
              </a:rPr>
              <a:t>大型分布式应用关系错综复杂</a:t>
            </a:r>
            <a:endParaRPr lang="zh-CN" altLang="en-US" sz="1400" b="1" dirty="0">
              <a:solidFill>
                <a:srgbClr val="0070C0"/>
              </a:solidFill>
              <a:latin typeface="微软雅黑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cxnSp>
        <p:nvCxnSpPr>
          <p:cNvPr id="39" name="直接连接符 38"/>
          <p:cNvCxnSpPr/>
          <p:nvPr/>
        </p:nvCxnSpPr>
        <p:spPr bwMode="auto">
          <a:xfrm>
            <a:off x="1669603" y="4022696"/>
            <a:ext cx="2872737" cy="0"/>
          </a:xfrm>
          <a:prstGeom prst="line">
            <a:avLst/>
          </a:prstGeom>
          <a:noFill/>
          <a:ln w="6350" cap="flat">
            <a:solidFill>
              <a:srgbClr val="7F7F7F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40" name="文本框 39"/>
          <p:cNvSpPr txBox="1"/>
          <p:nvPr/>
        </p:nvSpPr>
        <p:spPr>
          <a:xfrm>
            <a:off x="1615756" y="259952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626025" y="410877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125805" y="3841323"/>
            <a:ext cx="941805" cy="296732"/>
            <a:chOff x="1245365" y="2821576"/>
            <a:chExt cx="941805" cy="296732"/>
          </a:xfrm>
        </p:grpSpPr>
        <p:sp>
          <p:nvSpPr>
            <p:cNvPr id="43" name="下箭头 42"/>
            <p:cNvSpPr/>
            <p:nvPr/>
          </p:nvSpPr>
          <p:spPr bwMode="auto">
            <a:xfrm>
              <a:off x="1245365" y="2821576"/>
              <a:ext cx="225274" cy="288143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79200" tIns="39600" rIns="79200" bIns="396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016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下箭头 43"/>
            <p:cNvSpPr/>
            <p:nvPr/>
          </p:nvSpPr>
          <p:spPr bwMode="auto">
            <a:xfrm>
              <a:off x="1602549" y="2830165"/>
              <a:ext cx="225274" cy="288143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79200" tIns="39600" rIns="79200" bIns="396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016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下箭头 44"/>
            <p:cNvSpPr/>
            <p:nvPr/>
          </p:nvSpPr>
          <p:spPr bwMode="auto">
            <a:xfrm>
              <a:off x="1961896" y="2830165"/>
              <a:ext cx="225274" cy="288143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79200" tIns="39600" rIns="79200" bIns="396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016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3119654" y="3585373"/>
            <a:ext cx="954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 b="1">
                <a:solidFill>
                  <a:srgbClr val="FFD08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tx1"/>
                </a:solidFill>
              </a:rPr>
              <a:t>运维数据下载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2989459" y="4369887"/>
            <a:ext cx="1214496" cy="1330748"/>
            <a:chOff x="1403648" y="3147814"/>
            <a:chExt cx="1214496" cy="1330748"/>
          </a:xfrm>
        </p:grpSpPr>
        <p:grpSp>
          <p:nvGrpSpPr>
            <p:cNvPr id="48" name="组合 47"/>
            <p:cNvGrpSpPr/>
            <p:nvPr/>
          </p:nvGrpSpPr>
          <p:grpSpPr>
            <a:xfrm>
              <a:off x="1403648" y="3147814"/>
              <a:ext cx="1214496" cy="258325"/>
              <a:chOff x="1522921" y="3515551"/>
              <a:chExt cx="1214496" cy="258325"/>
            </a:xfrm>
          </p:grpSpPr>
          <p:sp>
            <p:nvSpPr>
              <p:cNvPr id="58" name="AutoShape 9"/>
              <p:cNvSpPr>
                <a:spLocks noChangeArrowheads="1"/>
              </p:cNvSpPr>
              <p:nvPr/>
            </p:nvSpPr>
            <p:spPr bwMode="auto">
              <a:xfrm>
                <a:off x="1638809" y="3515551"/>
                <a:ext cx="1098608" cy="258325"/>
              </a:xfrm>
              <a:prstGeom prst="homePlate">
                <a:avLst>
                  <a:gd name="adj" fmla="val 23369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72000" tIns="0" rIns="0" bIns="0" anchor="ctr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zh-CN" altLang="en-US" sz="1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运行日志</a:t>
                </a:r>
                <a:endPara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Rectangle 21"/>
              <p:cNvSpPr>
                <a:spLocks noChangeArrowheads="1"/>
              </p:cNvSpPr>
              <p:nvPr/>
            </p:nvSpPr>
            <p:spPr bwMode="auto">
              <a:xfrm>
                <a:off x="1522921" y="3575883"/>
                <a:ext cx="250390" cy="13766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/>
                <a:r>
                  <a:rPr kumimoji="1" lang="en-US" altLang="zh-CN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403648" y="3505288"/>
              <a:ext cx="1214496" cy="258325"/>
              <a:chOff x="1522921" y="3904988"/>
              <a:chExt cx="1214496" cy="258325"/>
            </a:xfrm>
          </p:grpSpPr>
          <p:sp>
            <p:nvSpPr>
              <p:cNvPr id="56" name="AutoShape 11"/>
              <p:cNvSpPr>
                <a:spLocks noChangeArrowheads="1"/>
              </p:cNvSpPr>
              <p:nvPr/>
            </p:nvSpPr>
            <p:spPr bwMode="auto">
              <a:xfrm>
                <a:off x="1638809" y="3904988"/>
                <a:ext cx="1098608" cy="258325"/>
              </a:xfrm>
              <a:prstGeom prst="homePlate">
                <a:avLst>
                  <a:gd name="adj" fmla="val 23369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72000" tIns="0" rIns="0" bIns="0" anchor="ctr"/>
              <a:lstStyle/>
              <a:p>
                <a:pPr algn="ctr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调试数据</a:t>
                </a:r>
              </a:p>
            </p:txBody>
          </p:sp>
          <p:sp>
            <p:nvSpPr>
              <p:cNvPr id="57" name="Rectangle 22"/>
              <p:cNvSpPr>
                <a:spLocks noChangeArrowheads="1"/>
              </p:cNvSpPr>
              <p:nvPr/>
            </p:nvSpPr>
            <p:spPr bwMode="auto">
              <a:xfrm>
                <a:off x="1522921" y="3965320"/>
                <a:ext cx="250390" cy="13766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/>
                <a:r>
                  <a:rPr kumimoji="1" lang="en-US" altLang="zh-CN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403648" y="3862762"/>
              <a:ext cx="1214496" cy="258325"/>
              <a:chOff x="1522921" y="4296003"/>
              <a:chExt cx="1214496" cy="258325"/>
            </a:xfrm>
          </p:grpSpPr>
          <p:sp>
            <p:nvSpPr>
              <p:cNvPr id="54" name="AutoShape 13"/>
              <p:cNvSpPr>
                <a:spLocks noChangeArrowheads="1"/>
              </p:cNvSpPr>
              <p:nvPr/>
            </p:nvSpPr>
            <p:spPr bwMode="auto">
              <a:xfrm>
                <a:off x="1638809" y="4296003"/>
                <a:ext cx="1098608" cy="258325"/>
              </a:xfrm>
              <a:prstGeom prst="homePlate">
                <a:avLst>
                  <a:gd name="adj" fmla="val 23369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72000" tIns="0" rIns="0" bIns="0" anchor="ctr"/>
              <a:lstStyle/>
              <a:p>
                <a:pPr algn="ctr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系统资源</a:t>
                </a:r>
              </a:p>
            </p:txBody>
          </p:sp>
          <p:sp>
            <p:nvSpPr>
              <p:cNvPr id="55" name="Rectangle 23"/>
              <p:cNvSpPr>
                <a:spLocks noChangeArrowheads="1"/>
              </p:cNvSpPr>
              <p:nvPr/>
            </p:nvSpPr>
            <p:spPr bwMode="auto">
              <a:xfrm>
                <a:off x="1522921" y="4356335"/>
                <a:ext cx="250390" cy="13766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/>
                <a:r>
                  <a:rPr kumimoji="1" lang="en-US" altLang="zh-CN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403648" y="4220237"/>
              <a:ext cx="1186816" cy="258325"/>
              <a:chOff x="1522921" y="4687018"/>
              <a:chExt cx="1186816" cy="258325"/>
            </a:xfrm>
          </p:grpSpPr>
          <p:sp>
            <p:nvSpPr>
              <p:cNvPr id="52" name="AutoShape 13"/>
              <p:cNvSpPr>
                <a:spLocks noChangeArrowheads="1"/>
              </p:cNvSpPr>
              <p:nvPr/>
            </p:nvSpPr>
            <p:spPr bwMode="auto">
              <a:xfrm>
                <a:off x="1611129" y="4687018"/>
                <a:ext cx="1098608" cy="258325"/>
              </a:xfrm>
              <a:prstGeom prst="homePlate">
                <a:avLst>
                  <a:gd name="adj" fmla="val 23369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72000" tIns="0" rIns="0" bIns="0" anchor="ctr"/>
              <a:lstStyle/>
              <a:p>
                <a:pPr algn="ctr"/>
                <a:r>
                  <a:rPr lang="zh-CN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告警信息</a:t>
                </a:r>
              </a:p>
            </p:txBody>
          </p:sp>
          <p:sp>
            <p:nvSpPr>
              <p:cNvPr id="53" name="Rectangle 23"/>
              <p:cNvSpPr>
                <a:spLocks noChangeArrowheads="1"/>
              </p:cNvSpPr>
              <p:nvPr/>
            </p:nvSpPr>
            <p:spPr bwMode="auto">
              <a:xfrm>
                <a:off x="1522921" y="4747350"/>
                <a:ext cx="250390" cy="13766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anose="020B0803040504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kumimoji="1" lang="en-US" altLang="zh-CN" sz="8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kumimoji="1"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75" y="4665493"/>
            <a:ext cx="481274" cy="69403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1" name="文本框 60"/>
          <p:cNvSpPr txBox="1"/>
          <p:nvPr/>
        </p:nvSpPr>
        <p:spPr>
          <a:xfrm>
            <a:off x="2056902" y="5457581"/>
            <a:ext cx="72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b="1" dirty="0"/>
              <a:t>开发</a:t>
            </a:r>
            <a:r>
              <a:rPr lang="zh-CN" altLang="en-US" sz="1000" b="1" dirty="0" smtClean="0"/>
              <a:t>人员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逐一</a:t>
            </a:r>
            <a:r>
              <a:rPr lang="zh-CN" altLang="en-US" sz="1000" b="1" dirty="0"/>
              <a:t>排查</a:t>
            </a:r>
          </a:p>
        </p:txBody>
      </p:sp>
      <p:cxnSp>
        <p:nvCxnSpPr>
          <p:cNvPr id="62" name="Shape 297"/>
          <p:cNvCxnSpPr/>
          <p:nvPr/>
        </p:nvCxnSpPr>
        <p:spPr>
          <a:xfrm>
            <a:off x="4542340" y="2118780"/>
            <a:ext cx="0" cy="4263342"/>
          </a:xfrm>
          <a:prstGeom prst="straightConnector1">
            <a:avLst/>
          </a:prstGeom>
          <a:noFill/>
          <a:ln w="6350" cap="flat">
            <a:solidFill>
              <a:srgbClr val="7F7F7F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75" y="2421470"/>
            <a:ext cx="1296000" cy="111503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753" y="2881266"/>
            <a:ext cx="3002841" cy="27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5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>
            <a:extLst>
              <a:ext uri="{FF2B5EF4-FFF2-40B4-BE49-F238E27FC236}">
                <a16:creationId xmlns="" xmlns:a16="http://schemas.microsoft.com/office/drawing/2014/main" id="{4466412C-EAE0-464D-B3B7-20CF72C6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59" y="326720"/>
            <a:ext cx="11378060" cy="583790"/>
          </a:xfrm>
        </p:spPr>
        <p:txBody>
          <a:bodyPr/>
          <a:lstStyle/>
          <a:p>
            <a:r>
              <a:rPr kumimoji="1" lang="zh-CN" altLang="en-US" b="1" dirty="0">
                <a:solidFill>
                  <a:srgbClr val="202A4C"/>
                </a:solidFill>
              </a:rPr>
              <a:t>云</a:t>
            </a:r>
            <a:r>
              <a:rPr kumimoji="1" lang="zh-CN" altLang="en-US" b="1" dirty="0" smtClean="0">
                <a:solidFill>
                  <a:srgbClr val="202A4C"/>
                </a:solidFill>
              </a:rPr>
              <a:t>化场景下应用的统一运维监控</a:t>
            </a:r>
            <a:endParaRPr kumimoji="1" lang="zh-CN" altLang="en-US" b="1" dirty="0">
              <a:solidFill>
                <a:srgbClr val="202A4C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705099" y="1621373"/>
            <a:ext cx="8551213" cy="4900272"/>
            <a:chOff x="1849115" y="1650309"/>
            <a:chExt cx="8551213" cy="4900272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9115" y="1650309"/>
              <a:ext cx="7992888" cy="4900272"/>
            </a:xfrm>
            <a:prstGeom prst="rect">
              <a:avLst/>
            </a:prstGeom>
          </p:spPr>
        </p:pic>
        <p:sp>
          <p:nvSpPr>
            <p:cNvPr id="87" name="文本框 86"/>
            <p:cNvSpPr txBox="1"/>
            <p:nvPr/>
          </p:nvSpPr>
          <p:spPr>
            <a:xfrm>
              <a:off x="3105601" y="1747772"/>
              <a:ext cx="1322447" cy="286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应用性能监控</a:t>
              </a:r>
              <a:endParaRPr lang="zh-CN" altLang="en-US" sz="1200" dirty="0">
                <a:solidFill>
                  <a:srgbClr val="FF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6241603" y="1683928"/>
              <a:ext cx="1689792" cy="286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真实用户地理分布</a:t>
              </a:r>
              <a:endParaRPr lang="zh-CN" altLang="en-US" sz="1200" dirty="0">
                <a:solidFill>
                  <a:srgbClr val="FF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3105601" y="3833127"/>
              <a:ext cx="955100" cy="286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资源监控</a:t>
              </a:r>
              <a:endParaRPr lang="zh-CN" altLang="en-US" sz="1200" dirty="0">
                <a:solidFill>
                  <a:srgbClr val="FF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529635" y="3813809"/>
              <a:ext cx="1873465" cy="286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FF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告警管理与智能诊断</a:t>
              </a:r>
              <a:endParaRPr lang="zh-CN" altLang="en-US" sz="1200" dirty="0">
                <a:solidFill>
                  <a:srgbClr val="FF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9907885" y="2948482"/>
              <a:ext cx="492443" cy="2304256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立体运维全景图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80963" y="1144475"/>
            <a:ext cx="5904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cs typeface="Arial" pitchFamily="34" charset="0"/>
              </a:rPr>
              <a:t>统一运维监控管理：资源、应用、业务一站式监控与</a:t>
            </a:r>
            <a:r>
              <a:rPr lang="zh-CN" altLang="en-US" sz="1800" dirty="0" smtClean="0">
                <a:solidFill>
                  <a:srgbClr val="0070C0"/>
                </a:solidFill>
                <a:cs typeface="Arial" pitchFamily="34" charset="0"/>
              </a:rPr>
              <a:t>分析。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0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>
            <a:extLst>
              <a:ext uri="{FF2B5EF4-FFF2-40B4-BE49-F238E27FC236}">
                <a16:creationId xmlns="" xmlns:a16="http://schemas.microsoft.com/office/drawing/2014/main" id="{4466412C-EAE0-464D-B3B7-20CF72C6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59" y="326720"/>
            <a:ext cx="11378060" cy="583790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rgbClr val="202A4C"/>
                </a:solidFill>
                <a:latin typeface="+mj-ea"/>
              </a:rPr>
              <a:t>全链路监控：覆盖从</a:t>
            </a:r>
            <a:r>
              <a:rPr kumimoji="1" lang="en-US" altLang="zh-CN" sz="2800" b="1" dirty="0">
                <a:solidFill>
                  <a:srgbClr val="202A4C"/>
                </a:solidFill>
                <a:latin typeface="+mj-ea"/>
              </a:rPr>
              <a:t>Browser</a:t>
            </a:r>
            <a:r>
              <a:rPr kumimoji="1" lang="zh-CN" altLang="en-US" sz="2800" b="1" dirty="0">
                <a:solidFill>
                  <a:srgbClr val="202A4C"/>
                </a:solidFill>
                <a:latin typeface="+mj-ea"/>
              </a:rPr>
              <a:t>与</a:t>
            </a:r>
            <a:r>
              <a:rPr kumimoji="1" lang="en-US" altLang="zh-CN" sz="2800" b="1" dirty="0">
                <a:solidFill>
                  <a:srgbClr val="202A4C"/>
                </a:solidFill>
                <a:latin typeface="+mj-ea"/>
              </a:rPr>
              <a:t>Mobile</a:t>
            </a:r>
            <a:r>
              <a:rPr kumimoji="1" lang="zh-CN" altLang="en-US" sz="2800" b="1" dirty="0">
                <a:solidFill>
                  <a:srgbClr val="202A4C"/>
                </a:solidFill>
                <a:latin typeface="+mj-ea"/>
              </a:rPr>
              <a:t>端侧到数据中心全链路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1" y="1228959"/>
            <a:ext cx="11066139" cy="48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>
            <a:extLst>
              <a:ext uri="{FF2B5EF4-FFF2-40B4-BE49-F238E27FC236}">
                <a16:creationId xmlns="" xmlns:a16="http://schemas.microsoft.com/office/drawing/2014/main" id="{4466412C-EAE0-464D-B3B7-20CF72C6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59" y="326720"/>
            <a:ext cx="11378060" cy="583790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rgbClr val="202A4C"/>
                </a:solidFill>
              </a:rPr>
              <a:t>应用拓扑分析：应用关系与异常一目了然、故障下钻</a:t>
            </a:r>
          </a:p>
        </p:txBody>
      </p:sp>
      <p:pic>
        <p:nvPicPr>
          <p:cNvPr id="238" name="图片 2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2" y="1254862"/>
            <a:ext cx="11089232" cy="48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>
            <a:extLst>
              <a:ext uri="{FF2B5EF4-FFF2-40B4-BE49-F238E27FC236}">
                <a16:creationId xmlns="" xmlns:a16="http://schemas.microsoft.com/office/drawing/2014/main" id="{4466412C-EAE0-464D-B3B7-20CF72C6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59" y="326720"/>
            <a:ext cx="11378060" cy="583790"/>
          </a:xfrm>
        </p:spPr>
        <p:txBody>
          <a:bodyPr/>
          <a:lstStyle/>
          <a:p>
            <a:r>
              <a:rPr kumimoji="1" lang="zh-CN" altLang="en-US" b="1" dirty="0">
                <a:solidFill>
                  <a:srgbClr val="202A4C"/>
                </a:solidFill>
              </a:rPr>
              <a:t>业务会话监控：监控每笔交易的</a:t>
            </a:r>
            <a:r>
              <a:rPr kumimoji="1" lang="en-US" altLang="zh-CN" b="1" dirty="0">
                <a:solidFill>
                  <a:srgbClr val="202A4C"/>
                </a:solidFill>
              </a:rPr>
              <a:t>KPI</a:t>
            </a:r>
            <a:r>
              <a:rPr kumimoji="1" lang="zh-CN" altLang="en-US" b="1" dirty="0">
                <a:solidFill>
                  <a:srgbClr val="202A4C"/>
                </a:solidFill>
              </a:rPr>
              <a:t>数据，提升用户体验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2" y="1351416"/>
            <a:ext cx="11017224" cy="46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>
            <a:extLst>
              <a:ext uri="{FF2B5EF4-FFF2-40B4-BE49-F238E27FC236}">
                <a16:creationId xmlns="" xmlns:a16="http://schemas.microsoft.com/office/drawing/2014/main" id="{4466412C-EAE0-464D-B3B7-20CF72C6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59" y="326720"/>
            <a:ext cx="11378060" cy="583790"/>
          </a:xfrm>
        </p:spPr>
        <p:txBody>
          <a:bodyPr/>
          <a:lstStyle/>
          <a:p>
            <a:r>
              <a:rPr kumimoji="1" lang="zh-CN" altLang="en-US" b="1" dirty="0">
                <a:solidFill>
                  <a:srgbClr val="202A4C"/>
                </a:solidFill>
              </a:rPr>
              <a:t>非侵入式数据采集：一键式采集部署，用户无感知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2" y="1252867"/>
            <a:ext cx="11017224" cy="48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1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4A0B396E-1FCE-6548-A0DA-229DA804A56A}"/>
              </a:ext>
            </a:extLst>
          </p:cNvPr>
          <p:cNvSpPr txBox="1"/>
          <p:nvPr/>
        </p:nvSpPr>
        <p:spPr>
          <a:xfrm>
            <a:off x="4441403" y="2277666"/>
            <a:ext cx="3098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202A4C"/>
                </a:solidFill>
              </a:rPr>
              <a:t>Thank You</a:t>
            </a:r>
            <a:endParaRPr lang="zh-CN" altLang="zh-CN" sz="4800" dirty="0">
              <a:solidFill>
                <a:srgbClr val="202A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CW PP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31390</TotalTime>
  <Words>354</Words>
  <Application>Microsoft Office PowerPoint</Application>
  <PresentationFormat>自定义</PresentationFormat>
  <Paragraphs>45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 Unicode MS</vt:lpstr>
      <vt:lpstr>FrutigerNext LT Light</vt:lpstr>
      <vt:lpstr>FrutigerNext LT Medium</vt:lpstr>
      <vt:lpstr>MS PGothic</vt:lpstr>
      <vt:lpstr>Open Sans</vt:lpstr>
      <vt:lpstr>黑体</vt:lpstr>
      <vt:lpstr>华文细黑</vt:lpstr>
      <vt:lpstr>宋体</vt:lpstr>
      <vt:lpstr>微软雅黑</vt:lpstr>
      <vt:lpstr>Arial</vt:lpstr>
      <vt:lpstr>Calibri</vt:lpstr>
      <vt:lpstr>Blank</vt:lpstr>
      <vt:lpstr>内容Copytext </vt:lpstr>
      <vt:lpstr>1_内容Copytext </vt:lpstr>
      <vt:lpstr>Thank you</vt:lpstr>
      <vt:lpstr>21天微服务实战营</vt:lpstr>
      <vt:lpstr>DAY20 微服务应用运维之应用监控</vt:lpstr>
      <vt:lpstr>云化场景下分布式应用的运维挑战</vt:lpstr>
      <vt:lpstr>云化场景下应用的统一运维监控</vt:lpstr>
      <vt:lpstr>全链路监控：覆盖从Browser与Mobile端侧到数据中心全链路</vt:lpstr>
      <vt:lpstr>应用拓扑分析：应用关系与异常一目了然、故障下钻</vt:lpstr>
      <vt:lpstr>业务会话监控：监控每笔交易的KPI数据，提升用户体验</vt:lpstr>
      <vt:lpstr>非侵入式数据采集：一键式采集部署，用户无感知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Zhouchuan (Luc)</dc:creator>
  <cp:lastModifiedBy>Lingmiaofeng</cp:lastModifiedBy>
  <cp:revision>785</cp:revision>
  <dcterms:created xsi:type="dcterms:W3CDTF">2014-09-24T01:01:53Z</dcterms:created>
  <dcterms:modified xsi:type="dcterms:W3CDTF">2019-02-11T07:54:55Z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_ms_pID_72543">
    <vt:lpwstr>(3)LnZC7oz8To7Y22xH3O/e8/X6gkcAfRUeHpPKe9auJUq9yzXFzrGV+j1DVZzgI0EDzC0+5uAn
JRM3s2IrrRCN1xLLc5QCYMfFYASWKQEv6iy1EnUE8rYaLKTG6HQjCqbkdbEQ9AilA4wlcUGp
M+k9aV/YBB7bikGlSXRZgKrcuKUoPTRW/pwdIjDDNwoeATG48Nbp4PibsYPQdwtvyHcMCRzq
oFE7OBQURzIUP5l6z3</vt:lpwstr>
  </property>
  <property fmtid="{D5CDD505-2E9C-101B-9397-08002B2CF9AE}" pid="3" name="_new_ms_pID_725431">
    <vt:lpwstr>HT427Rj6lAztVHZEJkxSciTysHWHm3pp5pN5bdc8jI+R61LnM43/Id
OJR/5SFPGpxMNY+Ik687ggiaLVMQscvYPOkYpYvR1VHcjWO8LpQ8Jk53dz+OU+dlYUxEyVKl
nYzFJYTuHXU49As1XFzB/2i2wAX+Yjn1QhbYw+qyfxCE4z7K7zPku/WWV3NPVhG2wti/wSUD
AM0CoU+WY5x1lW5yWyWZ3mYynTqhsmvMoz2Q</vt:lpwstr>
  </property>
  <property fmtid="{D5CDD505-2E9C-101B-9397-08002B2CF9AE}" pid="4" name="_new_ms_pID_725432">
    <vt:lpwstr>of/ts7Wz4tkV5CWwOAx2QBtKm6tC/Xu4PptY
e8yjtgJI/F4gvLnqMJLIFc4L3zL3adNOX5ClTsL7BprpsyLPcNPaVLnaJJkx23gviqr0Df3e
</vt:lpwstr>
  </property>
  <property fmtid="{D5CDD505-2E9C-101B-9397-08002B2CF9AE}" pid="5" name="_2015_ms_pID_725343">
    <vt:lpwstr>(3)HDPSweOjjjy2/78Rcx85M+fuW5g17yDV/LoypZWkbLKEGxBI9Y+AE00roEr5/ulw04c9nO1r
HIfCdp6izFxnAn03DvDLSB6SWY3Vwgcmvei6dzLWttqg2uPao/M5lRUUnwD1bsAHMhO2YOBj
EbNMo8Q4eBGH8h8P7tlTIRLsPPD45jVqack2Orf+8komi57sp4cPmWs7JBEJz/IrVI0K5DG1
+kpMCPEVWBcTnYmIfe</vt:lpwstr>
  </property>
  <property fmtid="{D5CDD505-2E9C-101B-9397-08002B2CF9AE}" pid="6" name="_2015_ms_pID_7253431">
    <vt:lpwstr>Vkf61xfSNImqp6YW9P9LQMCEuqX9qxmV0E1fwKAjebULIcdPYzye6v
sfLAYRpx1MZCvOdjgMnXGkRVEYUAz9RvpVZntHcSYPjnQ2S8B+xby0YF8RJ4EgRzSP0t5fre
3KiGyyvY5WIdsjti55bMvBi8uLw7oC5k1LK3FmCGImS7LzV5l4KhgRsTItO2TSluUIGFdvKO
s1KhdUwuJ9li90LiDSDzij3UhO91KZDGXDRp</vt:lpwstr>
  </property>
  <property fmtid="{D5CDD505-2E9C-101B-9397-08002B2CF9AE}" pid="7" name="_2015_ms_pID_7253432">
    <vt:lpwstr>/h+xOcldb1A0pcwf7A7hflbGIa7Ub7uMx97M
pkDqlGlsmI+++mJ5PlRw3uBjvl5IjQ==</vt:lpwstr>
  </property>
  <property fmtid="{D5CDD505-2E9C-101B-9397-08002B2CF9AE}" pid="8" name="_readonly">
    <vt:lpwstr/>
  </property>
  <property fmtid="{D5CDD505-2E9C-101B-9397-08002B2CF9AE}" pid="9" name="_change">
    <vt:lpwstr/>
  </property>
  <property fmtid="{D5CDD505-2E9C-101B-9397-08002B2CF9AE}" pid="10" name="_full-control">
    <vt:lpwstr/>
  </property>
  <property fmtid="{D5CDD505-2E9C-101B-9397-08002B2CF9AE}" pid="11" name="sflag">
    <vt:lpwstr>1549186864</vt:lpwstr>
  </property>
</Properties>
</file>